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5" r:id="rId5"/>
    <p:sldId id="271" r:id="rId6"/>
    <p:sldId id="275" r:id="rId7"/>
    <p:sldId id="259" r:id="rId8"/>
    <p:sldId id="268" r:id="rId9"/>
    <p:sldId id="260" r:id="rId10"/>
    <p:sldId id="263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78330"/>
            <a:ext cx="9144000" cy="2538730"/>
          </a:xfrm>
        </p:spPr>
        <p:txBody>
          <a:bodyPr/>
          <a:lstStyle/>
          <a:p>
            <a:r>
              <a:rPr lang="en-US" altLang="en-US" sz="8800" b="1" dirty="0">
                <a:solidFill>
                  <a:srgbClr val="FF0000"/>
                </a:solidFill>
                <a:latin typeface="Algerian" panose="04020705040A02060702" charset="0"/>
                <a:cs typeface="Algerian" panose="04020705040A02060702" charset="0"/>
              </a:rPr>
              <a:t>Hemodynamics</a:t>
            </a:r>
            <a:endParaRPr lang="en-US" altLang="en-US" sz="8800" b="1" dirty="0">
              <a:solidFill>
                <a:srgbClr val="FF0000"/>
              </a:solidFill>
              <a:latin typeface="Algerian" panose="04020705040A02060702" charset="0"/>
              <a:cs typeface="Algerian" panose="04020705040A02060702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065905" y="50603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070" y="-635"/>
            <a:ext cx="11174730" cy="80899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3200" b="1">
                <a:solidFill>
                  <a:srgbClr val="FF0000"/>
                </a:solidFill>
              </a:rPr>
              <a:t>Heart </a:t>
            </a:r>
            <a:r>
              <a:rPr lang="en-US" sz="3200" b="1"/>
              <a:t>: myocardial infarction, presence of pale area of cardiac muscle </a:t>
            </a:r>
            <a:endParaRPr lang="en-US" sz="3200" b="1"/>
          </a:p>
        </p:txBody>
      </p:sp>
      <p:pic>
        <p:nvPicPr>
          <p:cNvPr id="5122" name="Picture 2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958215"/>
            <a:ext cx="11300460" cy="5710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C:\Users\user\Desktop\New folder\figure-004-a72926_medium.jpg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874395"/>
            <a:ext cx="11173460" cy="579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93980"/>
            <a:ext cx="11061700" cy="1193165"/>
          </a:xfrm>
        </p:spPr>
        <p:txBody>
          <a:bodyPr>
            <a:normAutofit/>
          </a:bodyPr>
          <a:p>
            <a:pPr marL="0" indent="0">
              <a:buNone/>
            </a:pPr>
            <a:r>
              <a:rPr lang="en-US" altLang="en-US" sz="3200" b="1">
                <a:solidFill>
                  <a:srgbClr val="FF0000"/>
                </a:solidFill>
              </a:rPr>
              <a:t>Heart </a:t>
            </a:r>
            <a:r>
              <a:rPr lang="en-US" altLang="en-US" sz="3200" b="1"/>
              <a:t>: Myocardial hemorrhage may be accompanied by other morphologic manifestations of myocardial damage.</a:t>
            </a:r>
            <a:endParaRPr lang="en-US" altLang="en-US" sz="32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705" y="67945"/>
            <a:ext cx="10706100" cy="1067435"/>
          </a:xfrm>
        </p:spPr>
        <p:txBody>
          <a:bodyPr/>
          <a:p>
            <a:pPr marL="0" indent="0">
              <a:buNone/>
            </a:pPr>
            <a:r>
              <a:rPr lang="en-US" altLang="en-US" b="1">
                <a:solidFill>
                  <a:srgbClr val="FF0000"/>
                </a:solidFill>
              </a:rPr>
              <a:t>Brain</a:t>
            </a:r>
            <a:r>
              <a:rPr lang="en-US" altLang="en-US" b="1"/>
              <a:t> : Note the accumulation of extravasated red blood cells around capillaries and the transudation of protein-rich fluid (arrow).</a:t>
            </a:r>
            <a:endParaRPr lang="en-US" altLang="en-US" b="1"/>
          </a:p>
        </p:txBody>
      </p:sp>
      <p:pic>
        <p:nvPicPr>
          <p:cNvPr id="2050" name="Picture 2" descr="C:\Users\user\Desktop\New folder\figure-002-a74721_medium.jpg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1135380"/>
            <a:ext cx="11173460" cy="560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New folder\figure-001-a07198_medium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" y="188595"/>
            <a:ext cx="11006455" cy="6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سهم إلى اليمين 3"/>
          <p:cNvSpPr/>
          <p:nvPr/>
        </p:nvSpPr>
        <p:spPr>
          <a:xfrm rot="19300150">
            <a:off x="1788065" y="4198153"/>
            <a:ext cx="1080120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170180" y="24130"/>
            <a:ext cx="11006455" cy="886460"/>
          </a:xfrm>
          <a:prstGeom prst="rect">
            <a:avLst/>
          </a:prstGeom>
        </p:spPr>
        <p:txBody>
          <a:bodyPr wrap="square">
            <a:noAutofit/>
          </a:bodyPr>
          <a:p>
            <a:pPr marL="457200" indent="-228600" algn="just" defTabSz="457200" fontAlgn="base"/>
            <a:r>
              <a:rPr lang="en-US" sz="2800" b="1">
                <a:solidFill>
                  <a:srgbClr val="FF0000"/>
                </a:solidFill>
                <a:latin typeface="Times New Roman" panose="02020603050405020304"/>
                <a:ea typeface="mn-ea"/>
              </a:rPr>
              <a:t>Skin :</a:t>
            </a:r>
            <a:r>
              <a:rPr lang="en-US" sz="2800" b="1">
                <a:latin typeface="Times New Roman" panose="02020603050405020304"/>
                <a:ea typeface="mn-ea"/>
              </a:rPr>
              <a:t> Hemorrhage in the skin is characterized by clusters of extravascular erythrocytes and thickening of epiderms.</a:t>
            </a:r>
            <a:endParaRPr lang="en-US" sz="2800" b="1">
              <a:latin typeface="Times New Roman" panose="02020603050405020304"/>
              <a:ea typeface="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سهم إلى اليمين 3"/>
          <p:cNvSpPr/>
          <p:nvPr/>
        </p:nvSpPr>
        <p:spPr>
          <a:xfrm rot="19300150">
            <a:off x="1788065" y="4198153"/>
            <a:ext cx="1080120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/>
          <p:nvPr>
            <p:ph idx="1"/>
          </p:nvPr>
        </p:nvSpPr>
        <p:spPr/>
        <p:txBody>
          <a:bodyPr/>
          <a:p>
            <a:endParaRPr lang="en-US"/>
          </a:p>
        </p:txBody>
      </p:sp>
      <p:pic>
        <p:nvPicPr>
          <p:cNvPr id="3074" name="Picture 2" descr="C:\Users\user\Desktop\New folder\figure-003-a48316_medium.jpg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887095"/>
            <a:ext cx="11173460" cy="578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/>
          <p:nvPr/>
        </p:nvSpPr>
        <p:spPr>
          <a:xfrm>
            <a:off x="179705" y="0"/>
            <a:ext cx="11173460" cy="965835"/>
          </a:xfrm>
          <a:prstGeom prst="rect">
            <a:avLst/>
          </a:prstGeom>
        </p:spPr>
        <p:txBody>
          <a:bodyPr wrap="square">
            <a:noAutofit/>
          </a:bodyPr>
          <a:p>
            <a:pPr marL="457200" indent="-228600" algn="just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  <a:latin typeface="Times New Roman" panose="02020603050405020304"/>
                <a:ea typeface="mn-ea"/>
              </a:rPr>
              <a:t>Liver :</a:t>
            </a:r>
            <a:r>
              <a:rPr lang="en-US" sz="2800" b="1">
                <a:latin typeface="Times New Roman" panose="02020603050405020304"/>
                <a:ea typeface="mn-ea"/>
              </a:rPr>
              <a:t> showed vacuolation of hepatocyte along with congestion of central vein and hemorrhage between hepatocytes.</a:t>
            </a:r>
            <a:endParaRPr lang="en-US" sz="2800" b="1">
              <a:latin typeface="Times New Roman" panose="02020603050405020304"/>
              <a:ea typeface="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Content Placeholder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" y="1052195"/>
            <a:ext cx="11102340" cy="568896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51460" y="149225"/>
            <a:ext cx="10607040" cy="792480"/>
          </a:xfrm>
          <a:prstGeom prst="rect">
            <a:avLst/>
          </a:prstGeom>
        </p:spPr>
        <p:txBody>
          <a:bodyPr wrap="square">
            <a:noAutofit/>
          </a:bodyPr>
          <a:p>
            <a:pPr defTabSz="457200">
              <a:lnSpc>
                <a:spcPct val="115000"/>
              </a:lnSpc>
            </a:pPr>
            <a:r>
              <a:rPr lang="en-US" sz="2400" b="1">
                <a:solidFill>
                  <a:srgbClr val="FF0000"/>
                </a:solidFill>
                <a:latin typeface="Calibri" panose="020F0502020204030204"/>
                <a:ea typeface="mn-ea"/>
              </a:rPr>
              <a:t>Pulmonary edema: </a:t>
            </a:r>
            <a:r>
              <a:rPr lang="en-US" sz="2400" b="1">
                <a:latin typeface="Calibri" panose="020F0502020204030204"/>
                <a:ea typeface="mn-ea"/>
              </a:rPr>
              <a:t>the alveolar walls are thickened and they are filled with eosinophilic transudate.</a:t>
            </a:r>
            <a:endParaRPr lang="en-US" sz="2400" b="1">
              <a:latin typeface="Calibri" panose="020F0502020204030204"/>
              <a:ea typeface="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New folder\figure-002-a80040_medium.jpg"/>
          <p:cNvPicPr>
            <a:picLocks noGrp="1" noChangeAspect="1" noChangeArrowheads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" y="958215"/>
            <a:ext cx="11019790" cy="571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سهم إلى اليمين 3"/>
          <p:cNvSpPr/>
          <p:nvPr/>
        </p:nvSpPr>
        <p:spPr>
          <a:xfrm rot="19300150">
            <a:off x="4119584" y="3694098"/>
            <a:ext cx="1080120" cy="648072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/>
        </p:nvSpPr>
        <p:spPr>
          <a:xfrm>
            <a:off x="367665" y="139065"/>
            <a:ext cx="10706100" cy="8769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/>
          </a:p>
        </p:txBody>
      </p:sp>
      <p:sp>
        <p:nvSpPr>
          <p:cNvPr id="2" name="Text Box 1"/>
          <p:cNvSpPr txBox="1"/>
          <p:nvPr/>
        </p:nvSpPr>
        <p:spPr>
          <a:xfrm>
            <a:off x="333375" y="0"/>
            <a:ext cx="11019155" cy="957580"/>
          </a:xfrm>
          <a:prstGeom prst="rect">
            <a:avLst/>
          </a:prstGeom>
        </p:spPr>
        <p:txBody>
          <a:bodyPr wrap="square">
            <a:noAutofit/>
          </a:bodyPr>
          <a:p>
            <a:pPr defTabSz="457200">
              <a:lnSpc>
                <a:spcPct val="115000"/>
              </a:lnSpc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mn-ea"/>
              </a:rPr>
              <a:t>Lung :</a:t>
            </a:r>
            <a:r>
              <a:rPr lang="en-US" sz="2800" b="1">
                <a:latin typeface="Calibri" panose="020F0502020204030204"/>
                <a:ea typeface="mn-ea"/>
              </a:rPr>
              <a:t> thrombus containing a large number of erythrocytes is present in a pulmonary artery.</a:t>
            </a:r>
            <a:endParaRPr lang="en-US" sz="2800" b="1">
              <a:latin typeface="Calibri" panose="020F0502020204030204"/>
              <a:ea typeface="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Picture 2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1148715"/>
            <a:ext cx="11173460" cy="552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9705" y="44450"/>
            <a:ext cx="11174095" cy="939800"/>
          </a:xfrm>
          <a:prstGeom prst="rect">
            <a:avLst/>
          </a:prstGeom>
        </p:spPr>
        <p:txBody>
          <a:bodyPr wrap="square">
            <a:noAutofit/>
          </a:bodyPr>
          <a:p>
            <a:pPr defTabSz="457200">
              <a:lnSpc>
                <a:spcPct val="115000"/>
              </a:lnSpc>
            </a:pPr>
            <a:r>
              <a:rPr lang="en-US" sz="2800" b="1">
                <a:solidFill>
                  <a:srgbClr val="FF0000"/>
                </a:solidFill>
                <a:latin typeface="Calibri" panose="020F0502020204030204"/>
                <a:ea typeface="mn-ea"/>
              </a:rPr>
              <a:t>Vein with Organized thrombus:</a:t>
            </a:r>
            <a:r>
              <a:rPr lang="en-US" sz="2800" b="1">
                <a:latin typeface="Calibri" panose="020F0502020204030204"/>
                <a:ea typeface="mn-ea"/>
              </a:rPr>
              <a:t> vein with organized thrombus that arranged along the periphery of the vessels.</a:t>
            </a:r>
            <a:endParaRPr lang="en-US" sz="2800" b="1">
              <a:latin typeface="Calibri" panose="020F0502020204030204"/>
              <a:ea typeface="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Grp="1"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915035"/>
            <a:ext cx="11173460" cy="5942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179705" y="3810"/>
            <a:ext cx="11174095" cy="939800"/>
          </a:xfrm>
          <a:prstGeom prst="rect">
            <a:avLst/>
          </a:prstGeom>
        </p:spPr>
        <p:txBody>
          <a:bodyPr wrap="square">
            <a:spAutoFit/>
          </a:bodyPr>
          <a:p>
            <a:pPr defTabSz="457200">
              <a:lnSpc>
                <a:spcPct val="115000"/>
              </a:lnSpc>
            </a:pPr>
            <a:r>
              <a:rPr lang="en-US" sz="2400" b="1">
                <a:solidFill>
                  <a:srgbClr val="FF0000"/>
                </a:solidFill>
                <a:latin typeface="Calibri" panose="020F0502020204030204"/>
                <a:ea typeface="mn-ea"/>
              </a:rPr>
              <a:t>Vein with Organized thrombus:</a:t>
            </a:r>
            <a:r>
              <a:rPr lang="en-US" sz="2400" b="1">
                <a:latin typeface="Calibri" panose="020F0502020204030204"/>
                <a:ea typeface="mn-ea"/>
              </a:rPr>
              <a:t> vein with organized thrombus that occlude the entire space of the vessels.</a:t>
            </a:r>
            <a:endParaRPr lang="en-US" sz="2400" b="1">
              <a:latin typeface="Calibri" panose="020F0502020204030204"/>
              <a:ea typeface="mn-e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WPS Presentation</Application>
  <PresentationFormat>Widescreen</PresentationFormat>
  <Paragraphs>20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3" baseType="lpstr">
      <vt:lpstr>Arial</vt:lpstr>
      <vt:lpstr>SimSun</vt:lpstr>
      <vt:lpstr>Wingdings</vt:lpstr>
      <vt:lpstr>Algerian</vt:lpstr>
      <vt:lpstr>Calibri</vt:lpstr>
      <vt:lpstr>Microsoft YaHei</vt:lpstr>
      <vt:lpstr>Arial Unicode MS</vt:lpstr>
      <vt:lpstr>Calibri Light</vt:lpstr>
      <vt:lpstr>Calibri</vt:lpstr>
      <vt:lpstr>mn-ea</vt:lpstr>
      <vt:lpstr>Segoe Print</vt:lpstr>
      <vt:lpstr>Times New Roman</vt:lpstr>
      <vt:lpstr>Office Theme</vt:lpstr>
      <vt:lpstr>Hemodynamics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Hemodynamics</dc:title>
  <dc:creator>user</dc:creator>
  <cp:lastModifiedBy>user</cp:lastModifiedBy>
  <cp:revision>7</cp:revision>
  <dcterms:created xsi:type="dcterms:W3CDTF">2024-11-25T16:16:00Z</dcterms:created>
  <dcterms:modified xsi:type="dcterms:W3CDTF">2024-11-25T19:46:14Z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7DB747CC1EF1448FAB717E4991A4879C_12</vt:lpwstr>
  </property>
  <property fmtid="{D5CDD505-2E9C-101B-9397-08002B2CF9AE}" pid="3" name="KSOProductBuildVer">
    <vt:lpwstr>1033-12.2.0.18911</vt:lpwstr>
  </property>
</Properties>
</file>